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3282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A5798-6E6A-41FA-A39D-77604E7710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80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B35A-79E1-43AF-82C8-64A27163E945}" type="datetimeFigureOut">
              <a:rPr lang="en-US" smtClean="0"/>
              <a:pPr/>
              <a:t>4/6/2011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49FB-810A-40C9-BCCE-80095DF67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56590"/>
          </a:xfrm>
        </p:spPr>
        <p:txBody>
          <a:bodyPr anchor="ctr" anchorCtr="0"/>
          <a:lstStyle>
            <a:lvl1pPr>
              <a:lnSpc>
                <a:spcPts val="4400"/>
              </a:lnSpc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1E5A-BF37-4F83-803D-9A582A255146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AEDB-B39A-4926-AAF8-58445E719419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C245-7DD3-4593-B05A-A3D6406A479F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28600" rIns="2286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957A-EA4C-4531-8278-E033582D3295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82DD-3C7F-4BCB-8A44-05B731EA9795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5FD0-8244-4F86-822E-8399DE6B698E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29A2-8D21-46C3-A98E-782F565C10C2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34F1-8731-4885-BF2C-57DD0248C7E9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CBC2-9F16-4E97-99EE-0DC677C75143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4620-9E89-4685-8D06-F1B928E11B7C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F5FB-1C01-4A5B-B3AD-95874860B905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52388" y="-76200"/>
            <a:ext cx="934878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0" name="Rectangle 18"/>
          <p:cNvSpPr>
            <a:spLocks noChangeArrowheads="1"/>
          </p:cNvSpPr>
          <p:nvPr/>
        </p:nvSpPr>
        <p:spPr bwMode="auto">
          <a:xfrm>
            <a:off x="260350" y="214313"/>
            <a:ext cx="8623300" cy="64293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5659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  <a:effectLst>
            <a:outerShdw dist="101600" dir="2700000" algn="tl" rotWithShape="0">
              <a:schemeClr val="tx1">
                <a:lumMod val="65000"/>
                <a:lumOff val="35000"/>
              </a:schemeClr>
            </a:outerShdw>
          </a:effectLst>
        </p:spPr>
        <p:txBody>
          <a:bodyPr vert="horz" wrap="square" lIns="228600" tIns="45720" rIns="22860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D375-6CD4-430D-BC0C-52FEAB713D6F}" type="datetime1">
              <a:rPr lang="en-US" smtClean="0"/>
              <a:t>4/6/2011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E67B3A1-CCF0-42D3-B208-8C2A859B1B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ts val="44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lnSpc>
          <a:spcPct val="75000"/>
        </a:lnSpc>
        <a:spcBef>
          <a:spcPct val="20000"/>
        </a:spcBef>
        <a:buClr>
          <a:srgbClr val="C00000"/>
        </a:buClr>
        <a:buSzPct val="100000"/>
        <a:buFont typeface="Arial" pitchFamily="34" charset="0"/>
        <a:buChar char="•"/>
        <a:defRPr sz="3200" b="1" kern="1200">
          <a:solidFill>
            <a:srgbClr val="0033CC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lnSpc>
          <a:spcPct val="75000"/>
        </a:lnSpc>
        <a:spcBef>
          <a:spcPct val="20000"/>
        </a:spcBef>
        <a:buClr>
          <a:srgbClr val="C00000"/>
        </a:buClr>
        <a:buFont typeface="Arial" pitchFamily="34" charset="0"/>
        <a:buChar char="•"/>
        <a:defRPr sz="2800" b="1" kern="1200">
          <a:solidFill>
            <a:srgbClr val="0033CC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lnSpc>
          <a:spcPct val="75000"/>
        </a:lnSpc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lnSpc>
          <a:spcPct val="75000"/>
        </a:lnSpc>
        <a:spcBef>
          <a:spcPct val="20000"/>
        </a:spcBef>
        <a:buClr>
          <a:srgbClr val="C00000"/>
        </a:buClr>
        <a:buFont typeface="Arial" pitchFamily="34" charset="0"/>
        <a:buChar char="•"/>
        <a:defRPr sz="2000" kern="1200">
          <a:solidFill>
            <a:srgbClr val="0033CC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lnSpc>
          <a:spcPct val="75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64477"/>
          </a:xfrm>
        </p:spPr>
        <p:txBody>
          <a:bodyPr anchor="t" anchorCtr="1"/>
          <a:lstStyle/>
          <a:p>
            <a:r>
              <a:rPr lang="en-US" dirty="0" smtClean="0"/>
              <a:t>Avoiding Online Cheating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Richard Jerz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Security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 security</a:t>
            </a:r>
          </a:p>
          <a:p>
            <a:r>
              <a:rPr lang="en-US" dirty="0"/>
              <a:t>IP security</a:t>
            </a:r>
          </a:p>
          <a:p>
            <a:r>
              <a:rPr lang="en-US" dirty="0"/>
              <a:t>Timed exams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Password </a:t>
            </a:r>
            <a:r>
              <a:rPr lang="en-US" dirty="0" smtClean="0"/>
              <a:t>protection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papers, picking appropriate themes</a:t>
            </a:r>
          </a:p>
          <a:p>
            <a:r>
              <a:rPr lang="en-US" dirty="0"/>
              <a:t>Making projects be individualized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Faculty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(anonymous, of course)</a:t>
            </a:r>
          </a:p>
          <a:p>
            <a:r>
              <a:rPr lang="en-US" dirty="0"/>
              <a:t>Randomization techniques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6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</a:p>
          <a:p>
            <a:r>
              <a:rPr lang="en-US" dirty="0" smtClean="0"/>
              <a:t>Avoidance</a:t>
            </a:r>
          </a:p>
          <a:p>
            <a:r>
              <a:rPr lang="en-US" dirty="0" smtClean="0"/>
              <a:t>Faculty Education</a:t>
            </a:r>
          </a:p>
          <a:p>
            <a:r>
              <a:rPr lang="en-US" dirty="0" smtClean="0"/>
              <a:t>How can LMSs help?</a:t>
            </a:r>
          </a:p>
          <a:p>
            <a:pPr lvl="1"/>
            <a:r>
              <a:rPr lang="en-US" dirty="0" smtClean="0"/>
              <a:t>Course Compass (Publisher tools)</a:t>
            </a:r>
          </a:p>
          <a:p>
            <a:pPr lvl="1"/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Moodle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Detection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Exams are to be taken independently!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838200"/>
            <a:ext cx="6634161" cy="55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Detection - Continued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889811"/>
            <a:ext cx="6634162" cy="551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stamps</a:t>
            </a:r>
          </a:p>
          <a:p>
            <a:r>
              <a:rPr lang="en-US" dirty="0"/>
              <a:t>Location stamps (IP address)</a:t>
            </a:r>
          </a:p>
          <a:p>
            <a:r>
              <a:rPr lang="en-US" dirty="0" smtClean="0"/>
              <a:t>Results/Scores</a:t>
            </a:r>
          </a:p>
          <a:p>
            <a:endParaRPr lang="en-US" dirty="0"/>
          </a:p>
          <a:p>
            <a:r>
              <a:rPr lang="en-US" dirty="0"/>
              <a:t>File sizes (where appropriate)</a:t>
            </a:r>
          </a:p>
          <a:p>
            <a:endParaRPr lang="en-US" dirty="0" smtClean="0"/>
          </a:p>
          <a:p>
            <a:r>
              <a:rPr lang="en-US" dirty="0" smtClean="0"/>
              <a:t>Anti-plagiarism </a:t>
            </a:r>
            <a:r>
              <a:rPr lang="en-US" dirty="0"/>
              <a:t>tools (where appropriate)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Proctored Exams</a:t>
            </a:r>
          </a:p>
          <a:p>
            <a:r>
              <a:rPr lang="en-US" dirty="0" smtClean="0"/>
              <a:t>Randomization Methods</a:t>
            </a:r>
          </a:p>
          <a:p>
            <a:r>
              <a:rPr lang="en-US" dirty="0" smtClean="0"/>
              <a:t>Multiple versions </a:t>
            </a:r>
          </a:p>
          <a:p>
            <a:r>
              <a:rPr lang="en-US" dirty="0" smtClean="0"/>
              <a:t>Security tools</a:t>
            </a:r>
          </a:p>
          <a:p>
            <a:r>
              <a:rPr lang="en-US" dirty="0" smtClean="0"/>
              <a:t>Make exams worth less points</a:t>
            </a:r>
          </a:p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Proctored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Location of exam</a:t>
            </a:r>
          </a:p>
          <a:p>
            <a:r>
              <a:rPr lang="en-US" dirty="0"/>
              <a:t>Exams at the same time</a:t>
            </a:r>
          </a:p>
          <a:p>
            <a:r>
              <a:rPr lang="en-US" dirty="0"/>
              <a:t>Administrative (i.e., student picks a proctor</a:t>
            </a:r>
            <a:r>
              <a:rPr lang="en-US" dirty="0" smtClean="0"/>
              <a:t>)</a:t>
            </a:r>
          </a:p>
          <a:p>
            <a:r>
              <a:rPr lang="en-US" dirty="0"/>
              <a:t>Remote Proctor Authentication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/>
              <a:t>SoftwareSecure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64477"/>
          </a:xfrm>
        </p:spPr>
        <p:txBody>
          <a:bodyPr/>
          <a:lstStyle/>
          <a:p>
            <a:r>
              <a:rPr lang="en-US" dirty="0" smtClean="0"/>
              <a:t>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exams (similar version)</a:t>
            </a:r>
          </a:p>
          <a:p>
            <a:r>
              <a:rPr lang="en-US" dirty="0"/>
              <a:t>Questions picked randomly</a:t>
            </a:r>
          </a:p>
          <a:p>
            <a:r>
              <a:rPr lang="en-US" dirty="0"/>
              <a:t>Algorithmically generated numerical responses</a:t>
            </a:r>
          </a:p>
          <a:p>
            <a:r>
              <a:rPr lang="en-US" dirty="0"/>
              <a:t>Publisher products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rjerz.com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3A1-CCF0-42D3-B208-8C2A859B1B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jLecture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rjLecture02</Template>
  <TotalTime>175</TotalTime>
  <Words>196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rjLecture02</vt:lpstr>
      <vt:lpstr>Avoiding Online Cheating</vt:lpstr>
      <vt:lpstr>Topics</vt:lpstr>
      <vt:lpstr>Detection Example</vt:lpstr>
      <vt:lpstr>Detection</vt:lpstr>
      <vt:lpstr>Detection - Continued</vt:lpstr>
      <vt:lpstr>Detection</vt:lpstr>
      <vt:lpstr>Avoidance</vt:lpstr>
      <vt:lpstr>Proctored Exams</vt:lpstr>
      <vt:lpstr>Randomization</vt:lpstr>
      <vt:lpstr>Security Tools</vt:lpstr>
      <vt:lpstr>Miscellaneous</vt:lpstr>
      <vt:lpstr>Faculty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Online Cheating</dc:title>
  <dc:creator>Rick</dc:creator>
  <cp:lastModifiedBy>Rick</cp:lastModifiedBy>
  <cp:revision>17</cp:revision>
  <cp:lastPrinted>2011-04-05T15:19:59Z</cp:lastPrinted>
  <dcterms:created xsi:type="dcterms:W3CDTF">2011-03-28T16:26:33Z</dcterms:created>
  <dcterms:modified xsi:type="dcterms:W3CDTF">2011-04-06T13:47:16Z</dcterms:modified>
</cp:coreProperties>
</file>