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2" r:id="rId3"/>
    <p:sldId id="260" r:id="rId4"/>
    <p:sldId id="263" r:id="rId5"/>
    <p:sldId id="264" r:id="rId6"/>
    <p:sldId id="266" r:id="rId7"/>
    <p:sldId id="286" r:id="rId8"/>
    <p:sldId id="267" r:id="rId9"/>
    <p:sldId id="277" r:id="rId10"/>
    <p:sldId id="278" r:id="rId11"/>
    <p:sldId id="279" r:id="rId12"/>
    <p:sldId id="280" r:id="rId13"/>
    <p:sldId id="289" r:id="rId14"/>
    <p:sldId id="287" r:id="rId15"/>
    <p:sldId id="285" r:id="rId16"/>
    <p:sldId id="268" r:id="rId17"/>
    <p:sldId id="291" r:id="rId18"/>
    <p:sldId id="290" r:id="rId19"/>
    <p:sldId id="261" r:id="rId20"/>
    <p:sldId id="25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33CC"/>
    <a:srgbClr val="FF0000"/>
    <a:srgbClr val="F793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16" autoAdjust="0"/>
    <p:restoredTop sz="86502" autoAdjust="0"/>
  </p:normalViewPr>
  <p:slideViewPr>
    <p:cSldViewPr snapToGrid="0">
      <p:cViewPr varScale="1">
        <p:scale>
          <a:sx n="119" d="100"/>
          <a:sy n="119" d="100"/>
        </p:scale>
        <p:origin x="184" y="3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63C89-5BD8-4A4A-BC1A-A30367A16193}" type="datetimeFigureOut">
              <a:rPr lang="en-US" smtClean="0"/>
              <a:t>6/20/16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6693E-23B4-A84A-94AE-214C229797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2515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313607-5E8C-0D4F-9BCE-7C1CBA860285}" type="datetimeFigureOut">
              <a:rPr lang="en-US" smtClean="0"/>
              <a:t>6/20/16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633A9-636A-2D40-A210-5E921001A4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5226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633A9-636A-2D40-A210-5E921001A46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073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633A9-636A-2D40-A210-5E921001A46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070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633A9-636A-2D40-A210-5E921001A46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025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633A9-636A-2D40-A210-5E921001A46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056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656590"/>
          </a:xfrm>
        </p:spPr>
        <p:txBody>
          <a:bodyPr anchor="ctr" anchorCtr="0"/>
          <a:lstStyle>
            <a:lvl1pPr>
              <a:lnSpc>
                <a:spcPts val="4400"/>
              </a:lnSpc>
              <a:defRPr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33C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0E9ED-9B8B-FC41-9E7F-A8E481F28687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57FDB-3973-1547-BC25-AE2775D22402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2850-9EC8-4E4B-9545-318A0C6CC033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228600" rIns="22860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65F6E-9E80-BF44-BA14-309DCEA4C079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632D7-DA5E-8749-B7FD-D57A31009899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8DB7-6C6C-2D47-949A-0F5353706D2F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94E8B-B7D0-0143-95B5-04B5091B35CA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F3445-29A7-3147-A7C4-D8125D4B32A0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F5A4-510F-5F4B-8E91-4D337D60580A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F28F6-DA86-B240-8C29-5ABE1EE33AAE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C1E94-3D9E-7E4C-9DDE-E0B32C3F82A9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52388" y="-76200"/>
            <a:ext cx="9348788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 useBgFill="1">
        <p:nvSpPr>
          <p:cNvPr id="10" name="Rectangle 18"/>
          <p:cNvSpPr>
            <a:spLocks noChangeArrowheads="1"/>
          </p:cNvSpPr>
          <p:nvPr/>
        </p:nvSpPr>
        <p:spPr bwMode="auto">
          <a:xfrm>
            <a:off x="260350" y="214313"/>
            <a:ext cx="8623300" cy="6429375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lumMod val="65000"/>
                <a:lumOff val="35000"/>
              </a:schemeClr>
            </a:outerShdw>
          </a:effec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56590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  <a:effectLst>
            <a:outerShdw dist="10160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vert="horz" wrap="square" lIns="228600" tIns="45720" rIns="228600" bIns="45720" rtlCol="0" anchor="t" anchorCtr="0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84A81-0DAE-2F40-AACE-89CD40E307D6}" type="datetime1">
              <a:rPr lang="en-US" smtClean="0"/>
              <a:t>6/20/16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324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k-SK" dirty="0" smtClean="0"/>
              <a:t>© 2016 rjerz.com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32460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4E9BBC-18CD-4A25-AEC9-978F8A75AA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hf hdr="0" dt="0"/>
  <p:txStyles>
    <p:titleStyle>
      <a:lvl1pPr algn="ctr" defTabSz="914400" rtl="0" eaLnBrk="1" latinLnBrk="0" hangingPunct="1">
        <a:lnSpc>
          <a:spcPts val="44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lnSpc>
          <a:spcPct val="75000"/>
        </a:lnSpc>
        <a:spcBef>
          <a:spcPct val="20000"/>
        </a:spcBef>
        <a:buClr>
          <a:srgbClr val="C00000"/>
        </a:buClr>
        <a:buSzPct val="100000"/>
        <a:buFont typeface="Arial" pitchFamily="34" charset="0"/>
        <a:buChar char="•"/>
        <a:defRPr sz="3200" b="1" kern="1200">
          <a:solidFill>
            <a:srgbClr val="0033CC"/>
          </a:solidFill>
          <a:latin typeface="+mn-lt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lnSpc>
          <a:spcPct val="75000"/>
        </a:lnSpc>
        <a:spcBef>
          <a:spcPct val="20000"/>
        </a:spcBef>
        <a:buClr>
          <a:srgbClr val="C00000"/>
        </a:buClr>
        <a:buFont typeface="Arial" pitchFamily="34" charset="0"/>
        <a:buChar char="•"/>
        <a:defRPr sz="2800" b="1" kern="1200">
          <a:solidFill>
            <a:srgbClr val="0033CC"/>
          </a:solidFill>
          <a:latin typeface="+mn-lt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lnSpc>
          <a:spcPct val="75000"/>
        </a:lnSpc>
        <a:spcBef>
          <a:spcPct val="20000"/>
        </a:spcBef>
        <a:buClr>
          <a:srgbClr val="C00000"/>
        </a:buClr>
        <a:buFont typeface="Arial" pitchFamily="34" charset="0"/>
        <a:buChar char="•"/>
        <a:defRPr sz="2400" kern="1200">
          <a:solidFill>
            <a:srgbClr val="0033CC"/>
          </a:solidFill>
          <a:latin typeface="+mn-lt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lnSpc>
          <a:spcPct val="75000"/>
        </a:lnSpc>
        <a:spcBef>
          <a:spcPct val="20000"/>
        </a:spcBef>
        <a:buClr>
          <a:srgbClr val="C00000"/>
        </a:buClr>
        <a:buFont typeface="Arial" pitchFamily="34" charset="0"/>
        <a:buChar char="•"/>
        <a:defRPr sz="2000" kern="1200">
          <a:solidFill>
            <a:srgbClr val="0033CC"/>
          </a:solidFill>
          <a:latin typeface="+mn-lt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lnSpc>
          <a:spcPct val="75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reaming.iowa.uiowa.edu/business/rjerz/m-org/MM2016-Customizing_MORE.mp4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rjerz.com/personal/work/Presentations/MoodleMoot2015/Using_RSS_Feeds_Distributing_Videos.html" TargetMode="Externa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48297"/>
            <a:ext cx="7772400" cy="1220847"/>
          </a:xfrm>
        </p:spPr>
        <p:txBody>
          <a:bodyPr/>
          <a:lstStyle/>
          <a:p>
            <a:r>
              <a:rPr lang="en-US" dirty="0" smtClean="0"/>
              <a:t>Customizing </a:t>
            </a:r>
            <a:r>
              <a:rPr lang="en-US" dirty="0"/>
              <a:t>MORE to Improve Your </a:t>
            </a:r>
            <a:r>
              <a:rPr lang="en-US"/>
              <a:t>Moodle’s </a:t>
            </a:r>
            <a:r>
              <a:rPr lang="en-US" smtClean="0"/>
              <a:t>Appearance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3574446"/>
            <a:ext cx="6400800" cy="1752600"/>
          </a:xfrm>
        </p:spPr>
        <p:txBody>
          <a:bodyPr/>
          <a:lstStyle/>
          <a:p>
            <a:r>
              <a:rPr lang="en-AU" dirty="0" smtClean="0"/>
              <a:t>Dr. Rick Jerz</a:t>
            </a:r>
            <a:r>
              <a:rPr lang="en-AU" dirty="0"/>
              <a:t/>
            </a:r>
            <a:br>
              <a:rPr lang="en-AU" dirty="0"/>
            </a:br>
            <a:r>
              <a:rPr lang="en-AU" dirty="0" smtClean="0"/>
              <a:t>LeClaire, </a:t>
            </a:r>
            <a:r>
              <a:rPr lang="en-AU" dirty="0" smtClean="0"/>
              <a:t>Iowa</a:t>
            </a:r>
          </a:p>
          <a:p>
            <a:r>
              <a:rPr lang="en-AU" dirty="0" smtClean="0"/>
              <a:t>(</a:t>
            </a:r>
            <a:r>
              <a:rPr lang="en-AU" dirty="0" smtClean="0">
                <a:hlinkClick r:id="rId3"/>
              </a:rPr>
              <a:t>link to video</a:t>
            </a:r>
            <a:r>
              <a:rPr lang="en-AU" dirty="0" smtClean="0"/>
              <a:t>)</a:t>
            </a:r>
            <a:r>
              <a:rPr lang="en-AU" dirty="0" smtClean="0"/>
              <a:t> </a:t>
            </a:r>
            <a:endParaRPr lang="en-AU" dirty="0" smtClean="0"/>
          </a:p>
          <a:p>
            <a:endParaRPr lang="en-GB" dirty="0"/>
          </a:p>
        </p:txBody>
      </p:sp>
      <p:pic>
        <p:nvPicPr>
          <p:cNvPr id="4" name="Picture 2" descr="https://moodle.com/wp-content/uploads/2014/05/moodlemoot_ful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879" y="5233034"/>
            <a:ext cx="4566241" cy="101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631" y="3574446"/>
            <a:ext cx="1490865" cy="1658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14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1220847"/>
          </a:xfrm>
        </p:spPr>
        <p:txBody>
          <a:bodyPr/>
          <a:lstStyle/>
          <a:p>
            <a:r>
              <a:rPr lang="en-US" dirty="0" smtClean="0"/>
              <a:t>CSS Example: </a:t>
            </a:r>
            <a:br>
              <a:rPr lang="en-US" dirty="0" smtClean="0"/>
            </a:br>
            <a:r>
              <a:rPr lang="en-US" dirty="0" smtClean="0"/>
              <a:t>Navbar Text Color and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Navbar: Change color and style</a:t>
            </a:r>
          </a:p>
          <a:p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/* </a:t>
            </a:r>
            <a:r>
              <a:rPr lang="en-US" dirty="0"/>
              <a:t>Change Top navbar color, from Emma I use this to distinguish my different installs of Moodle </a:t>
            </a:r>
            <a:r>
              <a:rPr lang="en-US" dirty="0" smtClean="0"/>
              <a:t>*/</a:t>
            </a:r>
          </a:p>
          <a:p>
            <a:pPr marL="914400" lvl="2" indent="0">
              <a:buNone/>
            </a:pPr>
            <a:r>
              <a:rPr lang="en-US" dirty="0" smtClean="0"/>
              <a:t>.</a:t>
            </a:r>
            <a:r>
              <a:rPr lang="en-US" dirty="0"/>
              <a:t>navbar-inverse .brand </a:t>
            </a:r>
            <a:r>
              <a:rPr lang="en-US" dirty="0" smtClean="0"/>
              <a:t>{</a:t>
            </a:r>
          </a:p>
          <a:p>
            <a:pPr marL="914400" lvl="2" indent="0">
              <a:buNone/>
            </a:pPr>
            <a:r>
              <a:rPr lang="en-US" dirty="0" smtClean="0"/>
              <a:t>color</a:t>
            </a:r>
            <a:r>
              <a:rPr lang="en-US" dirty="0"/>
              <a:t>: white</a:t>
            </a:r>
            <a:r>
              <a:rPr lang="en-US" dirty="0" smtClean="0"/>
              <a:t>;</a:t>
            </a:r>
          </a:p>
          <a:p>
            <a:pPr marL="914400" lvl="2" indent="0">
              <a:buNone/>
            </a:pPr>
            <a:r>
              <a:rPr lang="en-US" dirty="0" smtClean="0"/>
              <a:t>font-weight</a:t>
            </a:r>
            <a:r>
              <a:rPr lang="en-US" dirty="0"/>
              <a:t>: 500;}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rjerz.com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33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1220847"/>
          </a:xfrm>
        </p:spPr>
        <p:txBody>
          <a:bodyPr/>
          <a:lstStyle/>
          <a:p>
            <a:r>
              <a:rPr lang="en-US" dirty="0" smtClean="0"/>
              <a:t>CSS Example: </a:t>
            </a:r>
            <a:br>
              <a:rPr lang="en-US" dirty="0" smtClean="0"/>
            </a:br>
            <a:r>
              <a:rPr lang="en-US" dirty="0" smtClean="0"/>
              <a:t>Heading Text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smaller and “tighter” design is desired</a:t>
            </a:r>
          </a:p>
          <a:p>
            <a:endParaRPr lang="en-US" dirty="0"/>
          </a:p>
          <a:p>
            <a:pPr marL="914400" lvl="2" indent="0">
              <a:buNone/>
            </a:pPr>
            <a:r>
              <a:rPr lang="en-US" dirty="0"/>
              <a:t>/* Improve Heading Styles </a:t>
            </a:r>
            <a:r>
              <a:rPr lang="en-US" dirty="0" smtClean="0"/>
              <a:t>*/</a:t>
            </a:r>
          </a:p>
          <a:p>
            <a:pPr marL="914400" lvl="2" indent="0">
              <a:buNone/>
            </a:pPr>
            <a:r>
              <a:rPr lang="en-US" dirty="0" smtClean="0"/>
              <a:t>h1</a:t>
            </a:r>
            <a:r>
              <a:rPr lang="en-US" dirty="0"/>
              <a:t>, h2, h3, h4 </a:t>
            </a:r>
            <a:r>
              <a:rPr lang="en-US" dirty="0" smtClean="0"/>
              <a:t>{</a:t>
            </a:r>
          </a:p>
          <a:p>
            <a:pPr marL="914400" lvl="2" indent="0">
              <a:buNone/>
            </a:pPr>
            <a:r>
              <a:rPr lang="en-US" dirty="0" smtClean="0"/>
              <a:t>line-height</a:t>
            </a:r>
            <a:r>
              <a:rPr lang="en-US" dirty="0"/>
              <a:t>: 100</a:t>
            </a:r>
            <a:r>
              <a:rPr lang="en-US" dirty="0" smtClean="0"/>
              <a:t>%;}</a:t>
            </a:r>
          </a:p>
          <a:p>
            <a:pPr marL="914400" lvl="2" indent="0">
              <a:buNone/>
            </a:pPr>
            <a:r>
              <a:rPr lang="en-US" dirty="0" smtClean="0"/>
              <a:t>h1 </a:t>
            </a:r>
            <a:r>
              <a:rPr lang="en-US" dirty="0"/>
              <a:t>{ font-size: 150% </a:t>
            </a:r>
            <a:r>
              <a:rPr lang="en-US" dirty="0" smtClean="0"/>
              <a:t>}</a:t>
            </a:r>
          </a:p>
          <a:p>
            <a:pPr marL="914400" lvl="2" indent="0">
              <a:buNone/>
            </a:pPr>
            <a:r>
              <a:rPr lang="en-US" dirty="0" smtClean="0"/>
              <a:t>h2 </a:t>
            </a:r>
            <a:r>
              <a:rPr lang="en-US" dirty="0"/>
              <a:t>{ font-size: 120% </a:t>
            </a:r>
            <a:r>
              <a:rPr lang="en-US" dirty="0" smtClean="0"/>
              <a:t>}</a:t>
            </a:r>
          </a:p>
          <a:p>
            <a:pPr marL="914400" lvl="2" indent="0">
              <a:buNone/>
            </a:pPr>
            <a:r>
              <a:rPr lang="en-US" dirty="0" smtClean="0"/>
              <a:t>h3 </a:t>
            </a:r>
            <a:r>
              <a:rPr lang="en-US" dirty="0"/>
              <a:t>{ font-size: 110% </a:t>
            </a:r>
            <a:r>
              <a:rPr lang="en-US" dirty="0" smtClean="0"/>
              <a:t>}</a:t>
            </a:r>
          </a:p>
          <a:p>
            <a:pPr marL="914400" lvl="2" indent="0">
              <a:buNone/>
            </a:pPr>
            <a:r>
              <a:rPr lang="en-US" dirty="0" smtClean="0"/>
              <a:t>h4 </a:t>
            </a:r>
            <a:r>
              <a:rPr lang="en-US" dirty="0"/>
              <a:t>{ font-size: 110% }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rjerz.com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7251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1220847"/>
          </a:xfrm>
        </p:spPr>
        <p:txBody>
          <a:bodyPr/>
          <a:lstStyle/>
          <a:p>
            <a:r>
              <a:rPr lang="en-US" dirty="0" smtClean="0"/>
              <a:t>CSS Example: </a:t>
            </a:r>
            <a:br>
              <a:rPr lang="en-US" dirty="0" smtClean="0"/>
            </a:br>
            <a:r>
              <a:rPr lang="en-US" dirty="0" smtClean="0"/>
              <a:t>Change ICONs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ICONS seem too big</a:t>
            </a:r>
          </a:p>
          <a:p>
            <a:endParaRPr lang="en-US" dirty="0"/>
          </a:p>
          <a:p>
            <a:pPr marL="914400" lvl="2" indent="0">
              <a:buNone/>
            </a:pPr>
            <a:r>
              <a:rPr lang="en-US" dirty="0"/>
              <a:t>/* Reduce icon sizes </a:t>
            </a:r>
            <a:r>
              <a:rPr lang="en-US" dirty="0" smtClean="0"/>
              <a:t>*/</a:t>
            </a:r>
          </a:p>
          <a:p>
            <a:pPr marL="914400" lvl="2" indent="0">
              <a:buNone/>
            </a:pPr>
            <a:r>
              <a:rPr lang="en-US" dirty="0" smtClean="0"/>
              <a:t>.</a:t>
            </a:r>
            <a:r>
              <a:rPr lang="en-US" dirty="0"/>
              <a:t>activity img.activityicon </a:t>
            </a:r>
            <a:r>
              <a:rPr lang="en-US" dirty="0" smtClean="0"/>
              <a:t>{</a:t>
            </a:r>
          </a:p>
          <a:p>
            <a:pPr marL="914400" lvl="2" indent="0">
              <a:buNone/>
            </a:pPr>
            <a:r>
              <a:rPr lang="en-US" dirty="0" smtClean="0"/>
              <a:t>width</a:t>
            </a:r>
            <a:r>
              <a:rPr lang="en-US" dirty="0"/>
              <a:t>: 14pt</a:t>
            </a:r>
            <a:r>
              <a:rPr lang="en-US" dirty="0" smtClean="0"/>
              <a:t>;</a:t>
            </a:r>
          </a:p>
          <a:p>
            <a:pPr marL="914400" lvl="2" indent="0">
              <a:buNone/>
            </a:pPr>
            <a:r>
              <a:rPr lang="en-US" dirty="0" smtClean="0"/>
              <a:t>height</a:t>
            </a:r>
            <a:r>
              <a:rPr lang="en-US" dirty="0"/>
              <a:t>: 14pt</a:t>
            </a:r>
            <a:r>
              <a:rPr lang="en-US" dirty="0" smtClean="0"/>
              <a:t>;</a:t>
            </a:r>
          </a:p>
          <a:p>
            <a:pPr marL="914400" lvl="2" indent="0">
              <a:buNone/>
            </a:pPr>
            <a:r>
              <a:rPr lang="en-US" dirty="0" smtClean="0"/>
              <a:t>margin-right</a:t>
            </a:r>
            <a:r>
              <a:rPr lang="en-US" dirty="0"/>
              <a:t>: 3px</a:t>
            </a:r>
            <a:r>
              <a:rPr lang="en-US" dirty="0" smtClean="0"/>
              <a:t>;</a:t>
            </a:r>
          </a:p>
          <a:p>
            <a:pPr marL="914400" lvl="2" indent="0">
              <a:buNone/>
            </a:pPr>
            <a:r>
              <a:rPr lang="en-US" dirty="0" smtClean="0"/>
              <a:t>vertical-align</a:t>
            </a:r>
            <a:r>
              <a:rPr lang="en-US" dirty="0"/>
              <a:t>: text-bottom</a:t>
            </a:r>
            <a:r>
              <a:rPr lang="en-US" dirty="0" smtClean="0"/>
              <a:t>;</a:t>
            </a:r>
          </a:p>
          <a:p>
            <a:pPr marL="914400" lvl="2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rjerz.com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7475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1220847"/>
          </a:xfrm>
        </p:spPr>
        <p:txBody>
          <a:bodyPr/>
          <a:lstStyle/>
          <a:p>
            <a:r>
              <a:rPr lang="en-US" dirty="0" smtClean="0"/>
              <a:t>CSS Example: </a:t>
            </a:r>
            <a:br>
              <a:rPr lang="en-US" dirty="0" smtClean="0"/>
            </a:br>
            <a:r>
              <a:rPr lang="en-US" dirty="0" smtClean="0"/>
              <a:t>Change Line Spacing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 spacing was too great</a:t>
            </a:r>
          </a:p>
          <a:p>
            <a:endParaRPr lang="en-US" dirty="0"/>
          </a:p>
          <a:p>
            <a:pPr marL="914400" lvl="2" indent="0">
              <a:buNone/>
            </a:pPr>
            <a:r>
              <a:rPr lang="en-US" dirty="0"/>
              <a:t>/* Reduce space between activity lines </a:t>
            </a:r>
            <a:r>
              <a:rPr lang="en-US" dirty="0" smtClean="0"/>
              <a:t>*/</a:t>
            </a:r>
          </a:p>
          <a:p>
            <a:pPr marL="914400" lvl="2" indent="0">
              <a:buNone/>
            </a:pPr>
            <a:r>
              <a:rPr lang="en-US" dirty="0" smtClean="0"/>
              <a:t>li </a:t>
            </a:r>
            <a:r>
              <a:rPr lang="en-US" dirty="0"/>
              <a:t>{    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line-height</a:t>
            </a:r>
            <a:r>
              <a:rPr lang="en-US" dirty="0"/>
              <a:t>: 100</a:t>
            </a:r>
            <a:r>
              <a:rPr lang="en-US" dirty="0" smtClean="0"/>
              <a:t>%;</a:t>
            </a:r>
          </a:p>
          <a:p>
            <a:pPr marL="914400" lvl="2" indent="0">
              <a:buNone/>
            </a:pPr>
            <a:r>
              <a:rPr lang="en-US" dirty="0" smtClean="0"/>
              <a:t>padding</a:t>
            </a:r>
            <a:r>
              <a:rPr lang="en-US" dirty="0"/>
              <a:t>: 0;line-height: 1.2em</a:t>
            </a:r>
            <a:r>
              <a:rPr lang="en-US" dirty="0" smtClean="0"/>
              <a:t>;}</a:t>
            </a:r>
          </a:p>
          <a:p>
            <a:pPr marL="914400" lvl="2" indent="0">
              <a:buNone/>
            </a:pPr>
            <a:r>
              <a:rPr lang="en-US" dirty="0" smtClean="0"/>
              <a:t>.</a:t>
            </a:r>
            <a:r>
              <a:rPr lang="en-US" dirty="0"/>
              <a:t>section .activity .activityinstance {    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padding-right</a:t>
            </a:r>
            <a:r>
              <a:rPr lang="en-US" dirty="0"/>
              <a:t>: 0;    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/>
              <a:t>min-height</a:t>
            </a:r>
            <a:r>
              <a:rPr lang="en-US" dirty="0"/>
              <a:t>: 0</a:t>
            </a:r>
            <a:r>
              <a:rPr lang="en-US" dirty="0" smtClean="0"/>
              <a:t>;</a:t>
            </a:r>
          </a:p>
          <a:p>
            <a:pPr marL="914400" lvl="2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rjerz.com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96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1785104"/>
          </a:xfrm>
        </p:spPr>
        <p:txBody>
          <a:bodyPr/>
          <a:lstStyle/>
          <a:p>
            <a:r>
              <a:rPr lang="en-US" dirty="0" smtClean="0"/>
              <a:t>Using Firefox to Explore HTML Elements:  Moodle 3.1 Quiz 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7288"/>
            <a:ext cx="8229600" cy="3807311"/>
          </a:xfrm>
        </p:spPr>
        <p:txBody>
          <a:bodyPr/>
          <a:lstStyle/>
          <a:p>
            <a:r>
              <a:rPr lang="en-US" dirty="0" smtClean="0"/>
              <a:t>Moodle 3.1 – quiz buttons had maroon border, wanted these to have a black border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rjerz.com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7885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64477"/>
          </a:xfrm>
        </p:spPr>
        <p:txBody>
          <a:bodyPr/>
          <a:lstStyle/>
          <a:p>
            <a:r>
              <a:rPr lang="en-US" dirty="0" smtClean="0"/>
              <a:t>Rick’s CSS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7600"/>
            <a:ext cx="8229600" cy="5207000"/>
          </a:xfrm>
        </p:spPr>
        <p:txBody>
          <a:bodyPr>
            <a:normAutofit/>
          </a:bodyPr>
          <a:lstStyle/>
          <a:p>
            <a:r>
              <a:rPr lang="en-US" dirty="0" smtClean="0"/>
              <a:t>Navbar and Footer - to create presence and distinguish my different moodles, to remove Moodle picture</a:t>
            </a:r>
          </a:p>
          <a:p>
            <a:r>
              <a:rPr lang="en-US" dirty="0" smtClean="0"/>
              <a:t>Heading styles – to tighten up space used</a:t>
            </a:r>
          </a:p>
          <a:p>
            <a:r>
              <a:rPr lang="en-US" dirty="0" smtClean="0"/>
              <a:t>Navigation – hyperlinked text</a:t>
            </a:r>
          </a:p>
          <a:p>
            <a:r>
              <a:rPr lang="en-US" dirty="0" smtClean="0"/>
              <a:t>Graphics – reduce icons size</a:t>
            </a:r>
          </a:p>
          <a:p>
            <a:r>
              <a:rPr lang="en-US" dirty="0" smtClean="0"/>
              <a:t>Borders – to draw attention to main content</a:t>
            </a:r>
          </a:p>
          <a:p>
            <a:r>
              <a:rPr lang="en-US" dirty="0" smtClean="0"/>
              <a:t>Calendar and RSS – to tighten up space used</a:t>
            </a:r>
          </a:p>
          <a:p>
            <a:r>
              <a:rPr lang="en-US" dirty="0" smtClean="0"/>
              <a:t>Collapsed topics – to tweak headings</a:t>
            </a:r>
          </a:p>
          <a:p>
            <a:r>
              <a:rPr lang="en-US" dirty="0" smtClean="0"/>
              <a:t>Frontpage – visual modifications</a:t>
            </a:r>
          </a:p>
          <a:p>
            <a:r>
              <a:rPr lang="en-US" dirty="0" smtClean="0"/>
              <a:t>Moodle 3.1 – button modifications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rjerz.com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321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1220847"/>
          </a:xfrm>
        </p:spPr>
        <p:txBody>
          <a:bodyPr/>
          <a:lstStyle/>
          <a:p>
            <a:r>
              <a:rPr lang="en-US" dirty="0" smtClean="0"/>
              <a:t>Advantages and Disadvantages</a:t>
            </a:r>
            <a:br>
              <a:rPr lang="en-US" dirty="0" smtClean="0"/>
            </a:br>
            <a:r>
              <a:rPr lang="en-US" dirty="0" smtClean="0"/>
              <a:t> of 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Persists through upgrades</a:t>
            </a:r>
          </a:p>
          <a:p>
            <a:pPr lvl="1"/>
            <a:r>
              <a:rPr lang="en-US" dirty="0" smtClean="0"/>
              <a:t>Can be easily shared with others</a:t>
            </a:r>
          </a:p>
          <a:p>
            <a:pPr lvl="1"/>
            <a:r>
              <a:rPr lang="en-US" dirty="0" smtClean="0"/>
              <a:t>When you find a parameter of interest, you can play around with it (change it) until it meets your expectations</a:t>
            </a:r>
          </a:p>
          <a:p>
            <a:pPr lvl="1"/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rjerz.com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576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1220847"/>
          </a:xfrm>
        </p:spPr>
        <p:txBody>
          <a:bodyPr/>
          <a:lstStyle/>
          <a:p>
            <a:r>
              <a:rPr lang="en-US" dirty="0" smtClean="0"/>
              <a:t>Advantages and Disadvantages</a:t>
            </a:r>
            <a:br>
              <a:rPr lang="en-US" dirty="0" smtClean="0"/>
            </a:br>
            <a:r>
              <a:rPr lang="en-US" dirty="0" smtClean="0"/>
              <a:t> of CSS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Somewhat technical</a:t>
            </a:r>
          </a:p>
          <a:p>
            <a:pPr lvl="1"/>
            <a:r>
              <a:rPr lang="en-US" dirty="0" smtClean="0"/>
              <a:t>Technique needs to be learned</a:t>
            </a:r>
          </a:p>
          <a:p>
            <a:pPr lvl="1"/>
            <a:r>
              <a:rPr lang="en-US" dirty="0" smtClean="0"/>
              <a:t>Can be hard to find exactly what is needed</a:t>
            </a:r>
          </a:p>
          <a:p>
            <a:pPr lvl="1"/>
            <a:r>
              <a:rPr lang="en-US" dirty="0" smtClean="0"/>
              <a:t>What is fun to one person can be a pain in the neck to others</a:t>
            </a:r>
          </a:p>
          <a:p>
            <a:pPr lvl="1"/>
            <a:endParaRPr lang="en-US" dirty="0"/>
          </a:p>
          <a:p>
            <a:pPr lvl="1"/>
            <a:r>
              <a:rPr lang="is-IS" smtClean="0"/>
              <a:t>Explore </a:t>
            </a:r>
            <a:r>
              <a:rPr lang="is-IS"/>
              <a:t>with browser tools, Firefox</a:t>
            </a:r>
          </a:p>
          <a:p>
            <a:pPr lvl="1"/>
            <a:r>
              <a:rPr lang="is-IS" smtClean="0">
                <a:solidFill>
                  <a:srgbClr val="FF0000"/>
                </a:solidFill>
              </a:rPr>
              <a:t>Ask on moodle.org!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rjerz.com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8188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64477"/>
          </a:xfrm>
        </p:spPr>
        <p:txBody>
          <a:bodyPr/>
          <a:lstStyle/>
          <a:p>
            <a:r>
              <a:rPr lang="en-US" dirty="0" smtClean="0"/>
              <a:t>MoodleCloud 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MoodleCloud theme is called </a:t>
            </a:r>
            <a:r>
              <a:rPr lang="en-US" dirty="0" smtClean="0">
                <a:solidFill>
                  <a:srgbClr val="FF0000"/>
                </a:solidFill>
              </a:rPr>
              <a:t>moodlecloud</a:t>
            </a:r>
          </a:p>
          <a:p>
            <a:r>
              <a:rPr lang="en-US" dirty="0" smtClean="0"/>
              <a:t>This can be change with</a:t>
            </a:r>
          </a:p>
          <a:p>
            <a:pPr lvl="1"/>
            <a:r>
              <a:rPr lang="en-US" dirty="0" smtClean="0"/>
              <a:t>Theme settings</a:t>
            </a:r>
          </a:p>
          <a:p>
            <a:pPr lvl="1"/>
            <a:r>
              <a:rPr lang="en-US" dirty="0" smtClean="0"/>
              <a:t>Custom CSS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rjerz.com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036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64477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Advantages</a:t>
            </a:r>
            <a:r>
              <a:rPr lang="en-US" dirty="0" smtClean="0"/>
              <a:t> of my approach:</a:t>
            </a:r>
          </a:p>
          <a:p>
            <a:pPr lvl="1"/>
            <a:r>
              <a:rPr lang="en-US" dirty="0" smtClean="0"/>
              <a:t>Easy to maintain</a:t>
            </a:r>
          </a:p>
          <a:p>
            <a:pPr lvl="1"/>
            <a:r>
              <a:rPr lang="en-US" dirty="0" smtClean="0"/>
              <a:t>Uses “core” themes</a:t>
            </a:r>
          </a:p>
          <a:p>
            <a:pPr lvl="1"/>
            <a:r>
              <a:rPr lang="en-US" dirty="0" smtClean="0"/>
              <a:t>Easy when updating moodle</a:t>
            </a:r>
          </a:p>
          <a:p>
            <a:pPr lvl="1"/>
            <a:r>
              <a:rPr lang="en-US" dirty="0" smtClean="0"/>
              <a:t>Easy to move the appearance around</a:t>
            </a:r>
          </a:p>
          <a:p>
            <a:pPr lvl="1"/>
            <a:r>
              <a:rPr lang="en-US" dirty="0" smtClean="0"/>
              <a:t>Can apply this technique to MoodleCloud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Disadvantage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Not as cool as some of the cool themes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rjerz.com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1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64477"/>
          </a:xfrm>
        </p:spPr>
        <p:txBody>
          <a:bodyPr/>
          <a:lstStyle/>
          <a:p>
            <a:r>
              <a:rPr lang="en-US" dirty="0" smtClean="0"/>
              <a:t>Visual Appearance of Moodle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“Beauty is in the eye of the beholder.”</a:t>
            </a:r>
          </a:p>
          <a:p>
            <a:endParaRPr lang="en-US" dirty="0"/>
          </a:p>
          <a:p>
            <a:r>
              <a:rPr lang="en-US" dirty="0" smtClean="0"/>
              <a:t>I want my Moodle to look good with </a:t>
            </a:r>
            <a:r>
              <a:rPr lang="en-US" dirty="0" smtClean="0">
                <a:solidFill>
                  <a:srgbClr val="FF0000"/>
                </a:solidFill>
              </a:rPr>
              <a:t>minimum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effort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maintenance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rjerz.com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3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64477"/>
          </a:xfrm>
        </p:spPr>
        <p:txBody>
          <a:bodyPr/>
          <a:lstStyle/>
          <a:p>
            <a:r>
              <a:rPr lang="en-AU" dirty="0" smtClean="0"/>
              <a:t>The End - Thank you!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Additional support for this presentation can be found at:</a:t>
            </a:r>
          </a:p>
          <a:p>
            <a:r>
              <a:rPr lang="en-AU" sz="2400" dirty="0">
                <a:hlinkClick r:id="rId2"/>
              </a:rPr>
              <a:t>http://</a:t>
            </a:r>
            <a:r>
              <a:rPr lang="en-AU" sz="2400" dirty="0" smtClean="0">
                <a:hlinkClick r:id="rId2"/>
              </a:rPr>
              <a:t>www.rjerz.com/personal/work/Presentations/MoodleMoot2016/Customizing_MORE_to_Improve_Your_Moodles_Appearance.html</a:t>
            </a:r>
            <a:endParaRPr lang="en-AU" sz="2400" dirty="0" smtClean="0"/>
          </a:p>
          <a:p>
            <a:r>
              <a:rPr lang="en-AU" sz="2400" dirty="0" smtClean="0"/>
              <a:t>Email: rick@rjerz.com</a:t>
            </a:r>
          </a:p>
          <a:p>
            <a:endParaRPr lang="en-AU" dirty="0" smtClean="0"/>
          </a:p>
          <a:p>
            <a:r>
              <a:rPr lang="en-AU" dirty="0" smtClean="0"/>
              <a:t>For Pecha Kucha presentations, questions will be asked collectively at the end of the session.</a:t>
            </a:r>
            <a:endParaRPr lang="en-GB" dirty="0"/>
          </a:p>
        </p:txBody>
      </p:sp>
      <p:pic>
        <p:nvPicPr>
          <p:cNvPr id="4" name="Picture 2" descr="https://moodle.com/wp-content/uploads/2014/05/moodlemoot_ful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880" y="4960442"/>
            <a:ext cx="4566241" cy="101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rjerz.com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645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1220847"/>
          </a:xfrm>
        </p:spPr>
        <p:txBody>
          <a:bodyPr/>
          <a:lstStyle/>
          <a:p>
            <a:r>
              <a:rPr lang="en-US" dirty="0" smtClean="0"/>
              <a:t>Various Way (historic) to Accomplish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“Formal White”</a:t>
            </a:r>
          </a:p>
          <a:p>
            <a:pPr lvl="1"/>
            <a:r>
              <a:rPr lang="en-US" dirty="0" smtClean="0"/>
              <a:t>Expanding middle column</a:t>
            </a:r>
          </a:p>
          <a:p>
            <a:r>
              <a:rPr lang="en-US" dirty="0" smtClean="0"/>
              <a:t>Responsive Themes</a:t>
            </a:r>
          </a:p>
          <a:p>
            <a:pPr lvl="1"/>
            <a:r>
              <a:rPr lang="en-US" dirty="0" smtClean="0"/>
              <a:t>CLEAN and MORE</a:t>
            </a:r>
          </a:p>
          <a:p>
            <a:r>
              <a:rPr lang="en-US" dirty="0" smtClean="0"/>
              <a:t>Technique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solidFill>
                  <a:srgbClr val="FF0000"/>
                </a:solidFill>
              </a:rPr>
              <a:t>MORE </a:t>
            </a:r>
            <a:r>
              <a:rPr lang="en-US" dirty="0" smtClean="0"/>
              <a:t>because it does more than CLEAN</a:t>
            </a:r>
          </a:p>
          <a:p>
            <a:pPr lvl="1"/>
            <a:r>
              <a:rPr lang="en-US" dirty="0" smtClean="0"/>
              <a:t>Use user interface settings</a:t>
            </a:r>
          </a:p>
          <a:p>
            <a:pPr lvl="1"/>
            <a:r>
              <a:rPr lang="en-US" dirty="0" smtClean="0"/>
              <a:t>Additional modifications with </a:t>
            </a:r>
            <a:r>
              <a:rPr lang="en-US" dirty="0" smtClean="0">
                <a:solidFill>
                  <a:srgbClr val="FF0000"/>
                </a:solidFill>
              </a:rPr>
              <a:t>CSS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rjerz.com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558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and After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Out of the box </a:t>
            </a:r>
            <a:r>
              <a:rPr lang="en-US" dirty="0" smtClean="0"/>
              <a:t>MORE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16451"/>
            <a:ext cx="4040188" cy="3068136"/>
          </a:xfrm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My </a:t>
            </a:r>
            <a:r>
              <a:rPr lang="en-US" dirty="0" smtClean="0">
                <a:solidFill>
                  <a:srgbClr val="FF0000"/>
                </a:solidFill>
              </a:rPr>
              <a:t>customized</a:t>
            </a:r>
            <a:r>
              <a:rPr lang="en-US" dirty="0" smtClean="0"/>
              <a:t> MORE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615848"/>
            <a:ext cx="4041775" cy="3069341"/>
          </a:xfr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rjerz.com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64477"/>
          </a:xfrm>
        </p:spPr>
        <p:txBody>
          <a:bodyPr/>
          <a:lstStyle/>
          <a:p>
            <a:r>
              <a:rPr lang="en-US" dirty="0" smtClean="0"/>
              <a:t>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base theme, MORE, because it provides natural long-term “</a:t>
            </a:r>
            <a:r>
              <a:rPr lang="en-US" dirty="0" smtClean="0">
                <a:solidFill>
                  <a:srgbClr val="FF0000"/>
                </a:solidFill>
              </a:rPr>
              <a:t>core</a:t>
            </a:r>
            <a:r>
              <a:rPr lang="en-US" dirty="0" smtClean="0"/>
              <a:t>” moodle support by </a:t>
            </a:r>
            <a:r>
              <a:rPr lang="en-US" dirty="0"/>
              <a:t>M</a:t>
            </a:r>
            <a:r>
              <a:rPr lang="en-US" dirty="0" smtClean="0"/>
              <a:t>oodle’s own development team</a:t>
            </a:r>
          </a:p>
          <a:p>
            <a:r>
              <a:rPr lang="en-US" dirty="0" smtClean="0"/>
              <a:t>Modify MORE using theme settings (easy)</a:t>
            </a:r>
          </a:p>
          <a:p>
            <a:r>
              <a:rPr lang="en-US" dirty="0" smtClean="0"/>
              <a:t>Use CSS for additional “</a:t>
            </a:r>
            <a:r>
              <a:rPr lang="en-US" dirty="0" smtClean="0">
                <a:solidFill>
                  <a:srgbClr val="FF0000"/>
                </a:solidFill>
              </a:rPr>
              <a:t>tweaking</a:t>
            </a:r>
            <a:r>
              <a:rPr lang="en-US" dirty="0" smtClean="0"/>
              <a:t>” (more difficult)</a:t>
            </a:r>
            <a:endParaRPr lang="en-US" dirty="0"/>
          </a:p>
          <a:p>
            <a:r>
              <a:rPr lang="en-US" dirty="0" smtClean="0"/>
              <a:t>No “code” changes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rjerz.com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836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64477"/>
          </a:xfrm>
        </p:spPr>
        <p:txBody>
          <a:bodyPr/>
          <a:lstStyle/>
          <a:p>
            <a:r>
              <a:rPr lang="en-US" dirty="0" smtClean="0"/>
              <a:t>MORE Theme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settings in MORE</a:t>
            </a:r>
          </a:p>
          <a:p>
            <a:pPr lvl="1"/>
            <a:r>
              <a:rPr lang="en-US" dirty="0" smtClean="0"/>
              <a:t>Text/button colors</a:t>
            </a:r>
          </a:p>
          <a:p>
            <a:pPr lvl="1"/>
            <a:r>
              <a:rPr lang="en-US" dirty="0" smtClean="0"/>
              <a:t>Link color</a:t>
            </a:r>
          </a:p>
          <a:p>
            <a:pPr lvl="1"/>
            <a:r>
              <a:rPr lang="en-US" dirty="0" smtClean="0"/>
              <a:t>Background image</a:t>
            </a:r>
          </a:p>
          <a:p>
            <a:pPr lvl="1"/>
            <a:r>
              <a:rPr lang="en-US" dirty="0" smtClean="0"/>
              <a:t>Copyright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The “look” can be quite different</a:t>
            </a:r>
          </a:p>
          <a:p>
            <a:pPr lvl="1"/>
            <a:r>
              <a:rPr lang="en-US" dirty="0" smtClean="0"/>
              <a:t>This is what the base MoodleCloud does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rjerz.com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70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64477"/>
          </a:xfrm>
        </p:spPr>
        <p:txBody>
          <a:bodyPr/>
          <a:lstStyle/>
          <a:p>
            <a:r>
              <a:rPr lang="en-US" dirty="0" smtClean="0"/>
              <a:t>Using Theme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a fair amount of modification</a:t>
            </a:r>
          </a:p>
          <a:p>
            <a:endParaRPr lang="en-US" dirty="0"/>
          </a:p>
          <a:p>
            <a:r>
              <a:rPr lang="en-US" dirty="0" smtClean="0"/>
              <a:t>Cannot adjust everything</a:t>
            </a:r>
          </a:p>
          <a:p>
            <a:pPr lvl="1"/>
            <a:r>
              <a:rPr lang="en-US" dirty="0" smtClean="0"/>
              <a:t>Light blue highlight color</a:t>
            </a:r>
          </a:p>
          <a:p>
            <a:pPr lvl="1"/>
            <a:r>
              <a:rPr lang="en-US" dirty="0" smtClean="0"/>
              <a:t>Text size and text color</a:t>
            </a:r>
          </a:p>
          <a:p>
            <a:pPr lvl="1"/>
            <a:endParaRPr lang="en-US" dirty="0"/>
          </a:p>
          <a:p>
            <a:r>
              <a:rPr lang="en-US" dirty="0" smtClean="0"/>
              <a:t>Solution: </a:t>
            </a:r>
            <a:r>
              <a:rPr lang="en-US" dirty="0" smtClean="0">
                <a:solidFill>
                  <a:srgbClr val="FF0000"/>
                </a:solidFill>
              </a:rPr>
              <a:t>Custom CSS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rjerz.com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12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664477"/>
          </a:xfrm>
        </p:spPr>
        <p:txBody>
          <a:bodyPr/>
          <a:lstStyle/>
          <a:p>
            <a:r>
              <a:rPr lang="en-US" dirty="0" smtClean="0"/>
              <a:t>What is </a:t>
            </a:r>
            <a:r>
              <a:rPr lang="en-US" dirty="0" smtClean="0">
                <a:solidFill>
                  <a:srgbClr val="FF0000"/>
                </a:solidFill>
              </a:rPr>
              <a:t>CSS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CSS – “Cascading Style Sheets”</a:t>
            </a:r>
          </a:p>
          <a:p>
            <a:endParaRPr lang="en-US" dirty="0"/>
          </a:p>
          <a:p>
            <a:r>
              <a:rPr lang="en-US" dirty="0" smtClean="0"/>
              <a:t>HTML code defines how a webpage look</a:t>
            </a:r>
          </a:p>
          <a:p>
            <a:r>
              <a:rPr lang="en-US" dirty="0" smtClean="0"/>
              <a:t>To simplify HTML coding, “</a:t>
            </a:r>
            <a:r>
              <a:rPr lang="en-US" dirty="0" smtClean="0">
                <a:solidFill>
                  <a:srgbClr val="FF0000"/>
                </a:solidFill>
              </a:rPr>
              <a:t>variables</a:t>
            </a:r>
            <a:r>
              <a:rPr lang="en-US" dirty="0" smtClean="0"/>
              <a:t>” are used</a:t>
            </a:r>
          </a:p>
          <a:p>
            <a:r>
              <a:rPr lang="is-IS" smtClean="0"/>
              <a:t>CSS can control these varibables that control the formatting  of webpage elements througout a web application (i.e., Moodle)</a:t>
            </a:r>
            <a:endParaRPr lang="is-IS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rjerz.com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60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1"/>
            <a:ext cx="8229600" cy="1220847"/>
          </a:xfrm>
        </p:spPr>
        <p:txBody>
          <a:bodyPr/>
          <a:lstStyle/>
          <a:p>
            <a:r>
              <a:rPr lang="en-US" dirty="0" smtClean="0"/>
              <a:t>CSS Example: </a:t>
            </a:r>
            <a:br>
              <a:rPr lang="en-US" dirty="0" smtClean="0"/>
            </a:br>
            <a:r>
              <a:rPr lang="en-US" dirty="0" smtClean="0"/>
              <a:t>Highlight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 topic highlights from blue to yellow</a:t>
            </a:r>
          </a:p>
          <a:p>
            <a:endParaRPr lang="en-US" dirty="0"/>
          </a:p>
          <a:p>
            <a:r>
              <a:rPr lang="en-US" dirty="0" smtClean="0"/>
              <a:t>How does one know this?</a:t>
            </a:r>
          </a:p>
          <a:p>
            <a:pPr lvl="1"/>
            <a:r>
              <a:rPr lang="en-US" dirty="0" smtClean="0"/>
              <a:t>Learn HTML coding and CSS</a:t>
            </a:r>
          </a:p>
          <a:p>
            <a:pPr lvl="1"/>
            <a:r>
              <a:rPr lang="en-US" dirty="0" smtClean="0"/>
              <a:t>Probe by using tools that your browser provide</a:t>
            </a:r>
          </a:p>
          <a:p>
            <a:pPr lvl="1"/>
            <a:r>
              <a:rPr lang="en-US" dirty="0" smtClean="0"/>
              <a:t>Ask for help on </a:t>
            </a:r>
            <a:r>
              <a:rPr lang="en-US" dirty="0" smtClean="0">
                <a:solidFill>
                  <a:srgbClr val="FF0000"/>
                </a:solidFill>
              </a:rPr>
              <a:t>moodle.org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r>
              <a:rPr lang="en-US" dirty="0"/>
              <a:t>/* Change the highlight (lightbulb) color </a:t>
            </a:r>
            <a:r>
              <a:rPr lang="en-US" dirty="0" smtClean="0"/>
              <a:t>*/</a:t>
            </a:r>
          </a:p>
          <a:p>
            <a:pPr marL="914400" lvl="2" indent="0">
              <a:buNone/>
            </a:pPr>
            <a:r>
              <a:rPr lang="en-US" dirty="0" smtClean="0"/>
              <a:t>.</a:t>
            </a:r>
            <a:r>
              <a:rPr lang="en-US" dirty="0"/>
              <a:t>course-content .current </a:t>
            </a:r>
            <a:r>
              <a:rPr lang="en-US" dirty="0" smtClean="0"/>
              <a:t>{</a:t>
            </a:r>
          </a:p>
          <a:p>
            <a:pPr marL="914400" lvl="2" indent="0">
              <a:buNone/>
            </a:pPr>
            <a:r>
              <a:rPr lang="en-US" dirty="0" smtClean="0"/>
              <a:t>background-color</a:t>
            </a:r>
            <a:r>
              <a:rPr lang="en-US" dirty="0"/>
              <a:t>: #FED079;}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rjerz.com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E9BBC-18CD-4A25-AEC9-978F8A75AA65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63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xmlns:p14="http://schemas.microsoft.com/office/powerpoint/2010/main" spd="slow" advClick="0" advTm="2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jLecture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rjLecture02.potx</Template>
  <TotalTime>2052</TotalTime>
  <Words>818</Words>
  <Application>Microsoft Macintosh PowerPoint</Application>
  <PresentationFormat>On-screen Show (4:3)</PresentationFormat>
  <Paragraphs>187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Calibri</vt:lpstr>
      <vt:lpstr>Times New Roman</vt:lpstr>
      <vt:lpstr>Arial</vt:lpstr>
      <vt:lpstr>rjLecture02</vt:lpstr>
      <vt:lpstr>Customizing MORE to Improve Your Moodle’s Appearance </vt:lpstr>
      <vt:lpstr>Visual Appearance of Moodle</vt:lpstr>
      <vt:lpstr>Various Way (historic) to Accomplish This</vt:lpstr>
      <vt:lpstr>Before and After</vt:lpstr>
      <vt:lpstr>Strategy</vt:lpstr>
      <vt:lpstr>MORE Theme Settings</vt:lpstr>
      <vt:lpstr>Using Theme Settings</vt:lpstr>
      <vt:lpstr>What is CSS?</vt:lpstr>
      <vt:lpstr>CSS Example:  Highlight Background</vt:lpstr>
      <vt:lpstr>CSS Example:  Navbar Text Color and Style</vt:lpstr>
      <vt:lpstr>CSS Example:  Heading Text Sizes</vt:lpstr>
      <vt:lpstr>CSS Example:  Change ICONs Size</vt:lpstr>
      <vt:lpstr>CSS Example:  Change Line Spacing</vt:lpstr>
      <vt:lpstr>Using Firefox to Explore HTML Elements:  Moodle 3.1 Quiz Buttons</vt:lpstr>
      <vt:lpstr>Rick’s CSS Changes</vt:lpstr>
      <vt:lpstr>Advantages and Disadvantages  of CSS</vt:lpstr>
      <vt:lpstr>Advantages and Disadvantages  of CSS</vt:lpstr>
      <vt:lpstr>MoodleCloud Modifications</vt:lpstr>
      <vt:lpstr>Summary</vt:lpstr>
      <vt:lpstr>The End - Thank you!</vt:lpstr>
    </vt:vector>
  </TitlesOfParts>
  <Company>Toshiba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Pecha Kucha Template</dc:title>
  <dc:creator>Michael d</dc:creator>
  <cp:lastModifiedBy>Rick Jerz</cp:lastModifiedBy>
  <cp:revision>197</cp:revision>
  <cp:lastPrinted>2016-06-19T13:42:14Z</cp:lastPrinted>
  <dcterms:created xsi:type="dcterms:W3CDTF">2015-06-24T03:58:33Z</dcterms:created>
  <dcterms:modified xsi:type="dcterms:W3CDTF">2016-06-20T16:26:20Z</dcterms:modified>
</cp:coreProperties>
</file>